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61"/>
  </p:notesMasterIdLst>
  <p:handoutMasterIdLst>
    <p:handoutMasterId r:id="rId6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33" r:id="rId41"/>
    <p:sldId id="319" r:id="rId42"/>
    <p:sldId id="334" r:id="rId43"/>
    <p:sldId id="335" r:id="rId44"/>
    <p:sldId id="321" r:id="rId45"/>
    <p:sldId id="322" r:id="rId46"/>
    <p:sldId id="323" r:id="rId47"/>
    <p:sldId id="324" r:id="rId48"/>
    <p:sldId id="336" r:id="rId49"/>
    <p:sldId id="337" r:id="rId50"/>
    <p:sldId id="288" r:id="rId51"/>
    <p:sldId id="289" r:id="rId52"/>
    <p:sldId id="320" r:id="rId53"/>
    <p:sldId id="274" r:id="rId54"/>
    <p:sldId id="275" r:id="rId55"/>
    <p:sldId id="338" r:id="rId56"/>
    <p:sldId id="339" r:id="rId57"/>
    <p:sldId id="340" r:id="rId58"/>
    <p:sldId id="341" r:id="rId59"/>
    <p:sldId id="329" r:id="rId6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0948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102" d="100"/>
          <a:sy n="102" d="100"/>
        </p:scale>
        <p:origin x="276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commentAuthors" Target="commentAuthors.xml"/><Relationship Id="rId68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thurParuzel/SpaceXDataScience/blob/main/1.%20Data%20Collection%20API%20Web%20Scraping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ArthurParuzel/SpaceXDataScience/blob/main/2.%20Exploratory%20Data%20Analysis%20with%20(SQL%2C%20Matplotlib)/jupyter-labs-eda-dataviz.ipynb" TargetMode="Externa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thurParuzel/SpaceXDataScience/blob/main/2.%20Exploratory%20Data%20Analysis%20with%20(SQL%2C%20Matplotlib)/jupyter-labs-eda-sql-coursera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thurParuzel/SpaceXDataScience/blob/main/3.%20Dashboards%20with%20Plotly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thurParuzel/SpaceXDataScience/blob/main/3.%20Dashboards%20with%20Plotly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thurParuzel/SpaceXDataScience/blob/main/5.%20Final%20Report%20and%20findings/SpaceX_Machine%20Learning%20Prediction_Part_5%20CLOUD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ataplatform.cloud.ibm.com/analytics/notebooks/v2/dbebe5ef-0095-479a-a621-f3763d51d3e5/view?access_token=ff9ffdb87530ac11d09409d2472a12fdd06907dee65b7b0aff2dcc4c5f0cc4fa" TargetMode="External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thurParuzel/SpaceXDataScience/blob/main/1.%20Data%20Collection%20API%20Web%20Scraping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github.com/ArthurParuzel/SpaceXDataScience/blob/main/1.%20Data%20Collection%20API%20Web%20Scraping/jupyter-labs-webscraping.ipynb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Arthur Paruzel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10/28/2022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02918" y="1336248"/>
            <a:ext cx="5889674" cy="5224808"/>
          </a:xfrm>
          <a:prstGeom prst="rect">
            <a:avLst/>
          </a:prstGeom>
        </p:spPr>
        <p:txBody>
          <a:bodyPr/>
          <a:lstStyle/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loaded into Pandas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We performed exploratory data analysis</a:t>
            </a:r>
            <a:b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</a:br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and determined the training labels.</a:t>
            </a:r>
            <a:r>
              <a:rPr lang="en-US" sz="1800" dirty="0"/>
              <a:t> 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identified the percentage of missing values for each attribute</a:t>
            </a:r>
          </a:p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identified which columns are numerical and categorical</a:t>
            </a:r>
          </a:p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calculated number of launches for each site</a:t>
            </a:r>
          </a:p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calculated the occurrences of each mission for each orbit</a:t>
            </a:r>
          </a:p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calculated distribution of mission outcome for each orbit</a:t>
            </a:r>
          </a:p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created landing outcome (“1”=success/”0”=failure) </a:t>
            </a:r>
            <a:r>
              <a:rPr lang="en-US" sz="1800" b="0" i="0" dirty="0">
                <a:effectLst/>
                <a:latin typeface="-apple-system"/>
              </a:rPr>
              <a:t>classification variable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each mission. </a:t>
            </a:r>
            <a:endParaRPr lang="en-US" sz="1800" dirty="0"/>
          </a:p>
          <a:p>
            <a:r>
              <a:rPr lang="en-US" sz="1800" dirty="0"/>
              <a:t>Link to Jupiter notebook with data wrangling </a:t>
            </a:r>
            <a:r>
              <a:rPr lang="en-US" sz="1800" dirty="0">
                <a:hlinkClick r:id="rId3"/>
              </a:rPr>
              <a:t>https://github.com/ArthurParuzel/SpaceXDataScience/blob/main/1.%20Data%20Collection%20API%20Web%20Scraping/labs-jupyter-spacex-Data%20wrangling.ipynb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763A85-63A1-4334-AE28-6B2C9CFC4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105" y="1336248"/>
            <a:ext cx="5806911" cy="544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40783" y="1457979"/>
            <a:ext cx="5664091" cy="160573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We explored the data by visualizing</a:t>
            </a:r>
            <a:br>
              <a:rPr lang="en-US" sz="24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</a:br>
            <a:r>
              <a:rPr lang="en-US" sz="24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the relationship between flight</a:t>
            </a:r>
            <a:br>
              <a:rPr lang="en-US" sz="24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</a:br>
            <a:r>
              <a:rPr lang="en-US" sz="24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number and launch Site, payload and</a:t>
            </a:r>
            <a:br>
              <a:rPr lang="en-US" sz="24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</a:br>
            <a:r>
              <a:rPr lang="en-US" sz="24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launch site, success rate of each orbit</a:t>
            </a:r>
            <a:br>
              <a:rPr lang="en-US" sz="24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</a:br>
            <a:r>
              <a:rPr lang="en-US" sz="24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type, flight number and orbit type, the</a:t>
            </a:r>
            <a:br>
              <a:rPr lang="en-US" sz="24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</a:br>
            <a:r>
              <a:rPr lang="en-US" sz="24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launch success yearly trend.</a:t>
            </a:r>
            <a:r>
              <a:rPr lang="en-US" sz="2000" dirty="0"/>
              <a:t> </a:t>
            </a:r>
            <a:br>
              <a:rPr lang="en-US" sz="2000" dirty="0"/>
            </a:b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BAB461-E8CB-4F95-8AFC-210D00D9F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730" y="3742441"/>
            <a:ext cx="5534024" cy="30754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1A3EDE-DA59-43B4-A0FE-A478F27C9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730" y="538650"/>
            <a:ext cx="5534025" cy="32037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C6384B-971A-43FB-AA3C-8A6B8831480A}"/>
              </a:ext>
            </a:extLst>
          </p:cNvPr>
          <p:cNvSpPr txBox="1"/>
          <p:nvPr/>
        </p:nvSpPr>
        <p:spPr>
          <a:xfrm>
            <a:off x="340783" y="4310328"/>
            <a:ext cx="6094428" cy="1379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Link to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jupyter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notebook with EDA with Data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Visuzalization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hlinkClick r:id="rId5"/>
              </a:rPr>
              <a:t>https://github.com/ArthurParuzel/SpaceXDataScience/blob/main/2.%20Exploratory%20Data%20Analysis%20with%20(SQL%2C%20Matplotlib)/jupyter-labs-eda-dataviz.ipynb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253331"/>
            <a:ext cx="9745589" cy="551511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SpaceX Dataset was loaded into IBM DB2 database and analyzed using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jupyter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notebook. 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SQL allowed to get insights from the data. SQL queries helped us answer following questions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i="0" dirty="0">
                <a:effectLst/>
                <a:latin typeface="-apple-system"/>
              </a:rPr>
              <a:t>The names of the unique launch sites in the space mission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i="0" dirty="0">
                <a:effectLst/>
                <a:latin typeface="-apple-system"/>
              </a:rPr>
              <a:t>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i="0" dirty="0">
                <a:effectLst/>
                <a:latin typeface="-apple-system"/>
              </a:rPr>
              <a:t>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latin typeface="-apple-system"/>
              </a:rPr>
              <a:t>T</a:t>
            </a:r>
            <a:r>
              <a:rPr lang="en-US" sz="1600" i="0" dirty="0">
                <a:effectLst/>
                <a:latin typeface="-apple-system"/>
              </a:rPr>
              <a:t>he names of the boosters which have success in drone ship for specific payload range (4k-6k)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i="0" dirty="0">
                <a:effectLst/>
                <a:latin typeface="-apple-system"/>
              </a:rPr>
              <a:t>The 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i="0" dirty="0">
                <a:effectLst/>
                <a:latin typeface="-apple-system"/>
              </a:rPr>
              <a:t>The names of the </a:t>
            </a:r>
            <a:r>
              <a:rPr lang="en-US" sz="1600" i="0" dirty="0" err="1">
                <a:effectLst/>
                <a:latin typeface="-apple-system"/>
              </a:rPr>
              <a:t>booster_versions</a:t>
            </a:r>
            <a:r>
              <a:rPr lang="en-US" sz="1600" i="0" dirty="0">
                <a:effectLst/>
                <a:latin typeface="-apple-system"/>
              </a:rPr>
              <a:t> which have carried the maximum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i="0" dirty="0">
                <a:effectLst/>
                <a:latin typeface="-apple-system"/>
              </a:rPr>
              <a:t>the failed </a:t>
            </a:r>
            <a:r>
              <a:rPr lang="en-US" sz="1600" i="0" dirty="0" err="1">
                <a:effectLst/>
                <a:latin typeface="-apple-system"/>
              </a:rPr>
              <a:t>landing_outcomes</a:t>
            </a:r>
            <a:r>
              <a:rPr lang="en-US" sz="1600" i="0" dirty="0">
                <a:effectLst/>
                <a:latin typeface="-apple-system"/>
              </a:rPr>
              <a:t> in drone ship, their booster versions, and launch site names for specific year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i="0" dirty="0">
                <a:effectLst/>
                <a:latin typeface="-apple-system"/>
              </a:rPr>
              <a:t>Rank and the count of all possibl</a:t>
            </a:r>
            <a:r>
              <a:rPr lang="en-US" sz="1600" dirty="0">
                <a:latin typeface="-apple-system"/>
              </a:rPr>
              <a:t>e </a:t>
            </a:r>
            <a:r>
              <a:rPr lang="en-US" sz="1600" i="0" dirty="0">
                <a:effectLst/>
                <a:latin typeface="-apple-system"/>
              </a:rPr>
              <a:t>landing outcomes (such as Failure (drone ship) or Success (ground pad)) </a:t>
            </a:r>
            <a:endParaRPr lang="en-US" sz="1600" dirty="0">
              <a:hlinkClick r:id="rId3"/>
            </a:endParaRPr>
          </a:p>
          <a:p>
            <a:pPr marL="0" indent="0">
              <a:buNone/>
            </a:pPr>
            <a:r>
              <a:rPr lang="en-US" sz="1800" dirty="0"/>
              <a:t>Link to Jupiter notebook with full SQL EDA </a:t>
            </a:r>
            <a:r>
              <a:rPr lang="en-US" sz="1800" dirty="0">
                <a:hlinkClick r:id="rId3"/>
              </a:rPr>
              <a:t>https://github.com/ArthurParuzel/SpaceXDataScience/blob/main/2.%20Exploratory%20Data%20Analysis%20with%20(SQL%2C%20Matplotlib)/jupyter-labs-eda-sql-coursera.ipynb</a:t>
            </a:r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79981" y="1380966"/>
            <a:ext cx="10515600" cy="5477033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All launch sites have been marked, and map objects such as markers, circles, lines to</a:t>
            </a:r>
            <a:b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</a:br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mark the success or failure of launches for each site have been added onto the folium map.</a:t>
            </a:r>
            <a:endParaRPr lang="en-US" sz="1800" dirty="0">
              <a:solidFill>
                <a:srgbClr val="292929"/>
              </a:solidFill>
              <a:latin typeface="Abadi" panose="020B06040201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We assigned the feature launch outcomes (failure or success) to class 0 and 1.i.e., 0</a:t>
            </a:r>
            <a:b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</a:br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for failure, and 1 for success.</a:t>
            </a:r>
            <a:endParaRPr lang="en-US" sz="1800" dirty="0">
              <a:solidFill>
                <a:srgbClr val="292929"/>
              </a:solidFill>
              <a:latin typeface="Abadi" panose="020B06040201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Using the color-labeled marker clusters, we identified which launch sites have</a:t>
            </a:r>
            <a:b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</a:br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relatively high success rate.</a:t>
            </a:r>
            <a:endParaRPr lang="en-US" sz="1800" dirty="0">
              <a:solidFill>
                <a:srgbClr val="292929"/>
              </a:solidFill>
              <a:latin typeface="Abadi" panose="020B06040201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We calculated the distances between a launch site to its proximities. We answered</a:t>
            </a:r>
            <a:b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</a:br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some question for instance: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-apple-system"/>
              </a:rPr>
              <a:t>Are launch sites in close proximity to railways?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-apple-system"/>
              </a:rPr>
              <a:t>Are launch sites in close proximity to highways?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-apple-system"/>
              </a:rPr>
              <a:t>Are launch sites in close proximity to coastline?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-apple-system"/>
              </a:rPr>
              <a:t>Do launch sites keep certain distance away from cities?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/>
              <a:t>Link to Jupiter notebook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hlinkClick r:id="rId3"/>
              </a:rPr>
              <a:t>https://github.com/ArthurParuzel/SpaceXDataScience/blob/main/3.%20Dashboards%20with%20Plotly/lab_jupyter_launch_site_location.ipynb</a:t>
            </a:r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We built an interactive dashboard with </a:t>
            </a:r>
            <a:r>
              <a:rPr lang="en-US" sz="1800" b="0" i="0" dirty="0" err="1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Plotly</a:t>
            </a:r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 dash. It allowed us to observe correlation between certain dataset elements dynamically. </a:t>
            </a:r>
            <a:endParaRPr lang="en-US" sz="1800" dirty="0">
              <a:solidFill>
                <a:srgbClr val="292929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We plotted pie charts showing the total launches by a certain sites. It can allow simple analysis and comparison between different sites. </a:t>
            </a:r>
            <a:endParaRPr lang="en-US" sz="1800" dirty="0">
              <a:solidFill>
                <a:srgbClr val="292929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We plotted scatter graph showing the relationship with Outcome and Payload</a:t>
            </a:r>
            <a:b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</a:br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Mass (Kg) for the different booster version.</a:t>
            </a:r>
            <a:r>
              <a:rPr lang="en-US" sz="1800" dirty="0"/>
              <a:t> This allowed us to compare flight results broken down to light, medium and heavy payloads against different booster versions.</a:t>
            </a:r>
            <a:br>
              <a:rPr lang="en-US" sz="1800" dirty="0"/>
            </a:br>
            <a:endParaRPr lang="en-US" sz="18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/>
              <a:t>Link to Python </a:t>
            </a:r>
            <a:r>
              <a:rPr lang="en-US" sz="1800" dirty="0" err="1"/>
              <a:t>Plotly</a:t>
            </a:r>
            <a:r>
              <a:rPr lang="en-US" sz="1800" dirty="0"/>
              <a:t> server code running the dashboard can be found here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hlinkClick r:id="rId3"/>
              </a:rPr>
              <a:t>https://github.com/ArthurParuzel/SpaceXDataScience/blob/main/3.%20Dashboards%20with%20Plotly/spacex_dash_app.py</a:t>
            </a:r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51728"/>
            <a:ext cx="9745589" cy="472523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We loaded the data using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numpy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 and pandas, transformed the data, split our</a:t>
            </a:r>
            <a:br>
              <a:rPr lang="en-US" sz="20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</a:br>
            <a:r>
              <a:rPr lang="en-US" sz="20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data into training and testing.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We built different machine learning models and tune different</a:t>
            </a:r>
            <a:br>
              <a:rPr lang="en-US" sz="20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</a:br>
            <a:r>
              <a:rPr lang="en-US" sz="20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hyperparameters using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GridSearchCV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We used accuracy as the metric for our model, improved the model using</a:t>
            </a:r>
            <a:br>
              <a:rPr lang="en-US" sz="20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</a:br>
            <a:r>
              <a:rPr lang="en-US" sz="20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feature engineering and algorithm tuning.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We found the best performing classification model.</a:t>
            </a:r>
            <a:r>
              <a:rPr lang="en-US" sz="2000" dirty="0"/>
              <a:t> </a:t>
            </a:r>
            <a:br>
              <a:rPr lang="en-US" sz="2000" dirty="0"/>
            </a:b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/>
              <a:t>Link to Jupiter notebook can be found here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hlinkClick r:id="rId3"/>
              </a:rPr>
              <a:t>https://github.com/ArthurParuzel/SpaceXDataScience/blob/main/5.%20Final%20Report%20and%20findings/SpaceX_Machine%20Learning%20Prediction_Part_5%20CLOUD.ipynb</a:t>
            </a:r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45F7EB-A624-49AF-9AB3-26313C3F7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726" y="1435317"/>
            <a:ext cx="527685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5E8D47-0F45-4D78-AC7C-F742A6020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365" y="1435317"/>
            <a:ext cx="527685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3F04DD-A7B6-45E2-A7CD-D265037C1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241" y="1539298"/>
            <a:ext cx="553402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5FC16D-245E-4932-B47A-946E40626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41257"/>
            <a:ext cx="12192000" cy="239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374BE2-A244-4C13-BDF0-455E83426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2589"/>
            <a:ext cx="12192000" cy="239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FCA9A7-584F-4AF5-84F8-A62BF41CD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987" y="1304925"/>
            <a:ext cx="55340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06EC4F-AB7B-4C06-8A13-3A384416D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232" y="2666893"/>
            <a:ext cx="6525536" cy="15242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E48EE3-8DEC-4899-8551-B81C3C950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3232" y="4170241"/>
            <a:ext cx="2734057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40DC93-0E36-4D76-9087-FA8A127C0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968" y="2576393"/>
            <a:ext cx="8164064" cy="17052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A51FBA-5D62-4C6E-AB4F-D286FB5D9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3968" y="4326383"/>
            <a:ext cx="1724266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FD9B47-F600-4E7E-B36B-745A06AAD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39" y="2562104"/>
            <a:ext cx="11079121" cy="17337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2A28F8-8338-4D43-B11B-B8A398EE6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39" y="4295896"/>
            <a:ext cx="2534004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D1D08E-D3FA-4249-92BD-2F7305D92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66" y="2495419"/>
            <a:ext cx="11060068" cy="18671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CA4DDC-1D81-488F-89D8-10914CD80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966" y="4405084"/>
            <a:ext cx="2419688" cy="6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90113A-ECA0-49C7-BEEB-DD1987E88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39" y="2462077"/>
            <a:ext cx="11079121" cy="19338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3699A4-6643-4B1F-ACAB-3614394A0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39" y="4395922"/>
            <a:ext cx="1905266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5C73B1-1093-4CBC-9F6E-7F14767B1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21" y="2459519"/>
            <a:ext cx="12192000" cy="1541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E960C6-D6A8-46F1-9057-DAC032022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21" y="4001294"/>
            <a:ext cx="1924319" cy="15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301858"/>
            <a:ext cx="10445596" cy="4949125"/>
          </a:xfrm>
          <a:prstGeom prst="rect">
            <a:avLst/>
          </a:prstGeom>
        </p:spPr>
        <p:txBody>
          <a:bodyPr lIns="91440" tIns="45720" rIns="91440" bIns="45720" anchor="t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and Aggregation using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and Aggregation using web scraping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using SQL and IBM DB2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Python and Matplotlib/Seaborn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with Folium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with Python and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Modelling and Prediction 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Supervised machine learning algorithms: K-Nearest Neighbors, Tree, Supported Vector Machine, Logistic Regression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 Optimization using Grid Search and scoring: F1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116599-CB6B-4DB7-BEF4-DC6FFBEF1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677" y="2566867"/>
            <a:ext cx="10364646" cy="17242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B37382-1046-40FA-81A2-7698C136A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677" y="4291133"/>
            <a:ext cx="3372321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8B813E-7482-488D-85A9-BF8FD8441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4" y="2566867"/>
            <a:ext cx="12117491" cy="17242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22CC34-9B04-43F0-8E87-2DB7A613F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317" y="4376295"/>
            <a:ext cx="1981477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1590C8-780F-4B44-B4B3-8C0F9776C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350" y="1297837"/>
            <a:ext cx="12192000" cy="526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BB22DC-DFAF-40AC-835A-5B2E10E99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125" y="366285"/>
            <a:ext cx="9497750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4D6FA-EBEF-47EC-A922-35A4CAB89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B03BC-970E-4FA5-854D-DF3A1DB60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6E8ECD-B45A-41C7-BA2D-4BAAA2E44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836" y="318653"/>
            <a:ext cx="7716327" cy="622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8222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C7DBC8-DC7F-4435-8CAA-60BC0C37C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984" y="309127"/>
            <a:ext cx="7363853" cy="6239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A6DD7B-D81A-4F75-B907-7CEEBB2C7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0275" y="747280"/>
            <a:ext cx="8059275" cy="620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2C197-8028-46CC-BDD7-2819C7D29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 site distance to critical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47397-EC43-414E-993D-59650DE4A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1CED05-9910-4863-A1DE-9CE0C04C0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54" y="942149"/>
            <a:ext cx="8135485" cy="59158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94B8F9-E622-4B5D-8BC9-015369F93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916" y="1118865"/>
            <a:ext cx="6392167" cy="46202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59E4C-6228-407C-BF54-67C90D9AC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5340" y="1437327"/>
            <a:ext cx="7773485" cy="563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61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7" y="1369362"/>
            <a:ext cx="10413369" cy="4949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Space X advertises Falcon 9 rocket launches on its website with a cost of 62 million dollars;</a:t>
            </a:r>
            <a:b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</a:br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other providers cost upward of 165 million dollars each, much of the savings is because</a:t>
            </a:r>
            <a:b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</a:br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Space X can reuse the first stage. Therefore, if we can determine if the first stage will land,</a:t>
            </a:r>
            <a:b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</a:br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we can determine the cost of a launch. This information can be used if an alternate company</a:t>
            </a:r>
            <a:b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</a:br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wants to bid against space X for a rocket launch. This goal of the project is to create a</a:t>
            </a:r>
            <a:b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</a:br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machine learning pipeline to predict if the first stage will land successfully.</a:t>
            </a:r>
            <a:r>
              <a:rPr lang="en-US" sz="1600" dirty="0"/>
              <a:t> </a:t>
            </a:r>
            <a:br>
              <a:rPr lang="en-US" sz="1600" dirty="0"/>
            </a:b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- What factors determine if the rocket will land successfully?</a:t>
            </a:r>
            <a:b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</a:br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- The interaction amongst various features that determine the success rate of a successful</a:t>
            </a:r>
            <a:b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</a:br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landing.</a:t>
            </a:r>
            <a:b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</a:br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- What operating conditions needs to be in place to ensure a successful landing program.</a:t>
            </a:r>
            <a:r>
              <a:rPr lang="en-US" sz="1600" dirty="0"/>
              <a:t> </a:t>
            </a:r>
            <a:br>
              <a:rPr lang="en-US" sz="1600" dirty="0"/>
            </a:b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FC34D-10AD-4FB5-A386-91763879B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77693-0304-4471-BFBF-6F93D90AF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Are launch sites in close proximity to railways?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Are launch sites in close proximity to highways?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Are launch sites in close proximity to coastline?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Do launch sites keep certain distance away from cities?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8730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58CDB6-5B02-4B33-9E1B-448BD0146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676" y="356759"/>
            <a:ext cx="8688012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E38515-9F79-4932-9EC8-E4E6C80B3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336" y="347232"/>
            <a:ext cx="8621328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5158D0-3B9C-41DD-BD49-1492FD44B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809" y="828312"/>
            <a:ext cx="8640381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C6FD3-90C1-4773-9E18-886F09A28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52C5D-937D-4C49-8E7A-B1369FB77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B8881F-5233-4E86-A292-C7CD70A4C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099" y="885470"/>
            <a:ext cx="8611802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383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AF025-C58D-478D-A0EA-55347AF91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3A617-7B26-477A-9535-C190EC1A4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15B59-9D40-4286-B57E-A8DF71F19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809" y="871180"/>
            <a:ext cx="8640381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051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577E83-7AB2-44C0-B8D9-95D335DE95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20"/>
          <a:stretch/>
        </p:blipFill>
        <p:spPr bwMode="auto">
          <a:xfrm>
            <a:off x="6656543" y="3270895"/>
            <a:ext cx="4736268" cy="285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28E8C1B-4FD8-4862-8A45-3856823A24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1" t="-777" r="-2771" b="65038"/>
          <a:stretch/>
        </p:blipFill>
        <p:spPr bwMode="auto">
          <a:xfrm>
            <a:off x="6829724" y="311039"/>
            <a:ext cx="4649718" cy="281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9494D7-2B53-4915-9CC7-0B7BCA1B64A5}"/>
              </a:ext>
            </a:extLst>
          </p:cNvPr>
          <p:cNvSpPr txBox="1"/>
          <p:nvPr/>
        </p:nvSpPr>
        <p:spPr>
          <a:xfrm>
            <a:off x="169323" y="5761123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Classification </a:t>
            </a:r>
            <a:r>
              <a:rPr lang="en-US" dirty="0" err="1">
                <a:hlinkClick r:id="rId5"/>
              </a:rPr>
              <a:t>Algorightm</a:t>
            </a:r>
            <a:r>
              <a:rPr lang="en-US" dirty="0">
                <a:hlinkClick r:id="rId5"/>
              </a:rPr>
              <a:t> Selection - IBM Cloud A.I.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0673CC-9F1B-3C33-7C62-B53D96DC8065}"/>
              </a:ext>
            </a:extLst>
          </p:cNvPr>
          <p:cNvSpPr txBox="1"/>
          <p:nvPr/>
        </p:nvSpPr>
        <p:spPr>
          <a:xfrm>
            <a:off x="191803" y="3067815"/>
            <a:ext cx="46228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B49CB"/>
                </a:solidFill>
                <a:effectLst/>
                <a:latin typeface="Congenial Black" panose="020B0604020202020204" pitchFamily="2" charset="0"/>
              </a:rPr>
              <a:t>LogisticRegression</a:t>
            </a:r>
            <a:r>
              <a:rPr lang="en-US" altLang="en-US" sz="1600" b="1" dirty="0">
                <a:solidFill>
                  <a:srgbClr val="0B49CB"/>
                </a:solidFill>
                <a:latin typeface="Congenial Black" panose="020B0604020202020204" pitchFamily="2" charset="0"/>
              </a:rPr>
              <a:t> </a:t>
            </a:r>
          </a:p>
          <a:p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B49CB"/>
                </a:solidFill>
                <a:effectLst/>
                <a:latin typeface="Congenial Black" panose="020B0604020202020204" pitchFamily="2" charset="0"/>
              </a:rPr>
              <a:t>C=0.01, </a:t>
            </a:r>
            <a:endParaRPr lang="en-US" sz="1600" b="1" dirty="0">
              <a:solidFill>
                <a:srgbClr val="0B49CB"/>
              </a:solidFill>
              <a:latin typeface="Congenial Black" panose="020B06040202020202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F83146-22C7-FD86-9653-91739D4CF08F}"/>
              </a:ext>
            </a:extLst>
          </p:cNvPr>
          <p:cNvSpPr txBox="1"/>
          <p:nvPr/>
        </p:nvSpPr>
        <p:spPr>
          <a:xfrm>
            <a:off x="191803" y="3676783"/>
            <a:ext cx="62218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600" dirty="0">
                <a:solidFill>
                  <a:schemeClr val="accent2"/>
                </a:solidFill>
                <a:latin typeface="Congenial Black" panose="020B0604020202020204" pitchFamily="2" charset="0"/>
              </a:rPr>
              <a:t>Supported Vector Machine</a:t>
            </a:r>
          </a:p>
          <a:p>
            <a:r>
              <a:rPr lang="en-US" altLang="en-US" sz="1600" dirty="0">
                <a:solidFill>
                  <a:schemeClr val="accent2"/>
                </a:solidFill>
                <a:latin typeface="Congenial Black" panose="020B0604020202020204" pitchFamily="2" charset="0"/>
              </a:rPr>
              <a:t>gamma=0.03162277660168379, kernel=sigmoid</a:t>
            </a:r>
            <a:endParaRPr lang="en-US" sz="1600" dirty="0">
              <a:solidFill>
                <a:schemeClr val="accent2"/>
              </a:solidFill>
              <a:latin typeface="Congenial Black" panose="020B06040202020202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B7428C-BADD-8F96-A891-3942AE5BD14A}"/>
              </a:ext>
            </a:extLst>
          </p:cNvPr>
          <p:cNvSpPr txBox="1"/>
          <p:nvPr/>
        </p:nvSpPr>
        <p:spPr>
          <a:xfrm>
            <a:off x="191803" y="4338426"/>
            <a:ext cx="6118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600" dirty="0">
                <a:solidFill>
                  <a:srgbClr val="00B050"/>
                </a:solidFill>
                <a:latin typeface="Congenial Black" panose="020B0604020202020204" pitchFamily="2" charset="0"/>
              </a:rPr>
              <a:t>K-Nearest </a:t>
            </a:r>
            <a:r>
              <a:rPr lang="en-US" altLang="en-US" sz="1600" dirty="0" err="1">
                <a:solidFill>
                  <a:srgbClr val="00B050"/>
                </a:solidFill>
                <a:latin typeface="Congenial Black" panose="020B0604020202020204" pitchFamily="2" charset="0"/>
              </a:rPr>
              <a:t>Neighbours</a:t>
            </a:r>
            <a:r>
              <a:rPr lang="en-US" altLang="en-US" sz="1600" dirty="0">
                <a:solidFill>
                  <a:srgbClr val="00B050"/>
                </a:solidFill>
                <a:latin typeface="Congenial Black" panose="020B0604020202020204" pitchFamily="2" charset="0"/>
              </a:rPr>
              <a:t> </a:t>
            </a:r>
          </a:p>
          <a:p>
            <a:r>
              <a:rPr lang="en-US" altLang="en-US" sz="1600" dirty="0">
                <a:solidFill>
                  <a:srgbClr val="00B050"/>
                </a:solidFill>
                <a:latin typeface="Congenial Black" panose="020B0604020202020204" pitchFamily="2" charset="0"/>
              </a:rPr>
              <a:t>k=4, p=1 </a:t>
            </a:r>
            <a:endParaRPr lang="en-US" sz="1600" dirty="0">
              <a:solidFill>
                <a:srgbClr val="00B050"/>
              </a:solidFill>
              <a:latin typeface="Congenial Black" panose="020B06040202020202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FC7A0C-967A-A030-E2E4-34D932BA3590}"/>
              </a:ext>
            </a:extLst>
          </p:cNvPr>
          <p:cNvSpPr txBox="1"/>
          <p:nvPr/>
        </p:nvSpPr>
        <p:spPr>
          <a:xfrm>
            <a:off x="169323" y="5048624"/>
            <a:ext cx="65421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600" dirty="0">
                <a:solidFill>
                  <a:srgbClr val="C00000"/>
                </a:solidFill>
                <a:latin typeface="Congenial Black" panose="020B0604020202020204" pitchFamily="2" charset="0"/>
              </a:rPr>
              <a:t>Decision Tree  (WINNER)</a:t>
            </a:r>
          </a:p>
          <a:p>
            <a:r>
              <a:rPr lang="en-US" altLang="en-US" sz="1600" dirty="0">
                <a:solidFill>
                  <a:srgbClr val="C00000"/>
                </a:solidFill>
                <a:latin typeface="Congenial Black" panose="020B0604020202020204" pitchFamily="2" charset="0"/>
              </a:rPr>
              <a:t>depth=4, </a:t>
            </a:r>
            <a:r>
              <a:rPr lang="en-US" altLang="en-US" sz="1600" dirty="0" err="1">
                <a:solidFill>
                  <a:srgbClr val="C00000"/>
                </a:solidFill>
                <a:latin typeface="Congenial Black" panose="020B0604020202020204" pitchFamily="2" charset="0"/>
              </a:rPr>
              <a:t>max_features</a:t>
            </a:r>
            <a:r>
              <a:rPr lang="en-US" altLang="en-US" sz="1600" dirty="0">
                <a:solidFill>
                  <a:srgbClr val="C00000"/>
                </a:solidFill>
                <a:latin typeface="Congenial Black" panose="020B0604020202020204" pitchFamily="2" charset="0"/>
              </a:rPr>
              <a:t>=sqrt, </a:t>
            </a:r>
            <a:r>
              <a:rPr lang="en-US" altLang="en-US" sz="1600" dirty="0" err="1">
                <a:solidFill>
                  <a:srgbClr val="C00000"/>
                </a:solidFill>
                <a:latin typeface="Congenial Black" panose="020B0604020202020204" pitchFamily="2" charset="0"/>
              </a:rPr>
              <a:t>min_samples_split</a:t>
            </a:r>
            <a:r>
              <a:rPr lang="en-US" altLang="en-US" sz="1600" dirty="0">
                <a:solidFill>
                  <a:srgbClr val="C00000"/>
                </a:solidFill>
                <a:latin typeface="Congenial Black" panose="020B0604020202020204" pitchFamily="2" charset="0"/>
              </a:rPr>
              <a:t>=5</a:t>
            </a:r>
            <a:endParaRPr lang="en-US" sz="1600" dirty="0">
              <a:solidFill>
                <a:srgbClr val="C00000"/>
              </a:solidFill>
              <a:latin typeface="Congenial Black" panose="020B06040202020202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DACEBE-61C2-11EE-F867-307E5623BF86}"/>
              </a:ext>
            </a:extLst>
          </p:cNvPr>
          <p:cNvSpPr txBox="1"/>
          <p:nvPr/>
        </p:nvSpPr>
        <p:spPr>
          <a:xfrm>
            <a:off x="187428" y="1260817"/>
            <a:ext cx="612735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We used </a:t>
            </a:r>
            <a:r>
              <a:rPr lang="en-US" sz="1800" b="0" i="0" dirty="0" err="1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GridSearchCV</a:t>
            </a:r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i="0" dirty="0" err="1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sklearn</a:t>
            </a:r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 library to provide 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exhaustive search over specified parameter values for all compared estimators. 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-apple-system"/>
              </a:rPr>
              <a:t>GridSearchCV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 implements a “fit” and a “score” method. We used fit with train data, and score on test data. </a:t>
            </a:r>
          </a:p>
          <a:p>
            <a:r>
              <a:rPr lang="en-US" dirty="0">
                <a:solidFill>
                  <a:srgbClr val="212529"/>
                </a:solidFill>
                <a:latin typeface="-apple-system"/>
              </a:rPr>
              <a:t>All models were compared using </a:t>
            </a:r>
            <a:r>
              <a:rPr lang="en-US" dirty="0" err="1">
                <a:solidFill>
                  <a:srgbClr val="212529"/>
                </a:solidFill>
                <a:latin typeface="-apple-system"/>
              </a:rPr>
              <a:t>GridSearchCV</a:t>
            </a:r>
            <a:r>
              <a:rPr lang="en-US" dirty="0">
                <a:solidFill>
                  <a:srgbClr val="212529"/>
                </a:solidFill>
                <a:latin typeface="-apple-system"/>
              </a:rPr>
              <a:t> score, defining model accuracy, and F1 score implemented in </a:t>
            </a:r>
            <a:r>
              <a:rPr lang="en-US" dirty="0" err="1">
                <a:solidFill>
                  <a:srgbClr val="212529"/>
                </a:solidFill>
                <a:latin typeface="-apple-system"/>
              </a:rPr>
              <a:t>sklearn</a:t>
            </a:r>
            <a:r>
              <a:rPr lang="en-US" dirty="0">
                <a:solidFill>
                  <a:srgbClr val="212529"/>
                </a:solidFill>
                <a:latin typeface="-apple-system"/>
              </a:rPr>
              <a:t> library.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66316" y="1897145"/>
            <a:ext cx="4933205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The confusion matrix for the decision tree</a:t>
            </a:r>
            <a:b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</a:br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classifier shows that the classifier can</a:t>
            </a:r>
            <a:b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</a:br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distinguish between the different classes.</a:t>
            </a:r>
            <a:b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</a:br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The major problem is the false positives .i.e.,</a:t>
            </a:r>
            <a:b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</a:br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unsuccessful landing marked as successful</a:t>
            </a:r>
            <a:b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</a:br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landing by the classifier.</a:t>
            </a:r>
            <a:r>
              <a:rPr lang="en-US" sz="1600" dirty="0"/>
              <a:t> </a:t>
            </a:r>
            <a:br>
              <a:rPr lang="en-US" sz="1600" dirty="0"/>
            </a:b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108A50F-AED7-4E31-B386-482C04AFB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553" y="1686465"/>
            <a:ext cx="5999419" cy="463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50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46159" y="1447670"/>
            <a:ext cx="5903913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We can conclude that: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The larger the flight amount at a launch site, the greater the success rate at a launch</a:t>
            </a:r>
            <a:b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</a:br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site.</a:t>
            </a:r>
            <a:endParaRPr lang="en-US" sz="1800" dirty="0">
              <a:solidFill>
                <a:srgbClr val="292929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Launch success rate started to increase in 2013 till 2020.</a:t>
            </a:r>
            <a:endParaRPr lang="en-US" sz="1800" dirty="0">
              <a:solidFill>
                <a:srgbClr val="000000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Orbits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ES-L1, GEO, HEO, SSO, VLEO had the most success rate.</a:t>
            </a:r>
            <a:endParaRPr lang="en-US" sz="1800" dirty="0">
              <a:solidFill>
                <a:srgbClr val="000000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KSC LC-39A had the most successful launches of any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The Decision tree classifier is the best machine learning algorithm for this task.</a:t>
            </a:r>
            <a:r>
              <a:rPr lang="en-US" sz="1600" dirty="0"/>
              <a:t> </a:t>
            </a:r>
            <a:br>
              <a:rPr lang="en-US" sz="1600" dirty="0"/>
            </a:b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7401C-A2FE-4379-8882-D701CCD92CE7}"/>
              </a:ext>
            </a:extLst>
          </p:cNvPr>
          <p:cNvSpPr txBox="1"/>
          <p:nvPr/>
        </p:nvSpPr>
        <p:spPr>
          <a:xfrm>
            <a:off x="6027811" y="1451257"/>
            <a:ext cx="60944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- What factors determine if the rocket will land successfully?</a:t>
            </a:r>
            <a:b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</a:br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- The interaction amongst various features that determine the success rate of a successful</a:t>
            </a:r>
            <a:b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</a:br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landing.</a:t>
            </a:r>
            <a:b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</a:br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- What operating conditions needs to be in place to ensure a successful landing program.</a:t>
            </a:r>
            <a:r>
              <a:rPr lang="en-US" sz="16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51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 for remaining prediction models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570ACF2-FC59-4C9E-AA0E-259D73638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27" y="2812035"/>
            <a:ext cx="34290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CA8CB0D-0EEF-4AB1-ACCA-AA8434514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658" y="2906303"/>
            <a:ext cx="34290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8D3027B-F580-4160-B465-74D4BCBA5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989" y="2906303"/>
            <a:ext cx="34290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87579-7114-4C5B-9835-C27FBD028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Model Fine Tunning – Logistic Regression</a:t>
            </a:r>
            <a:br>
              <a:rPr lang="en-US" dirty="0">
                <a:solidFill>
                  <a:srgbClr val="0B49CB"/>
                </a:solidFill>
              </a:rPr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8018C5-2278-47A5-BBFB-98E65E2FA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2000"/>
            <a:ext cx="10515600" cy="2856542"/>
          </a:xfrm>
        </p:spPr>
      </p:pic>
    </p:spTree>
    <p:extLst>
      <p:ext uri="{BB962C8B-B14F-4D97-AF65-F5344CB8AC3E}">
        <p14:creationId xmlns:p14="http://schemas.microsoft.com/office/powerpoint/2010/main" val="38804572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86AA6-99DA-45D7-932E-132F7F9E8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Model Fine Tunning – SVM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6DE1B-6AF1-4FC7-ADFC-C564EA08B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20" y="2600923"/>
            <a:ext cx="11383964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503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A6E06-9F0D-4A2A-8F31-450713278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Model Fine Tunning – Decision Tree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FD855E-3C29-4ACD-A7E0-F6ACB7F81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59" y="1813236"/>
            <a:ext cx="11576116" cy="423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697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B015D-AFAF-4942-B16E-36085DC54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Model Fine Tunning – K Nearest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Neighbours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3A1166-BB27-4440-BC62-0CF8F534FF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76976"/>
            <a:ext cx="10515600" cy="3648635"/>
          </a:xfrm>
        </p:spPr>
      </p:pic>
    </p:spTree>
    <p:extLst>
      <p:ext uri="{BB962C8B-B14F-4D97-AF65-F5344CB8AC3E}">
        <p14:creationId xmlns:p14="http://schemas.microsoft.com/office/powerpoint/2010/main" val="21766964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392272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000" b="0" i="0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Data was collected using SpaceX API and web scraping from Wikipedia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Abadi"/>
              </a:rPr>
              <a:t>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800" b="0" i="0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One-hot encoding was applied to categorical features to standardize data for predictive modeling.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Abadi"/>
              </a:rPr>
              <a:t>Exploratory Data Analysis (EDA) using visualization and 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Abadi"/>
              </a:rPr>
              <a:t>Interactive visual analytics using Folium and </a:t>
            </a:r>
            <a:r>
              <a:rPr lang="en-US" sz="2200" dirty="0" err="1">
                <a:solidFill>
                  <a:schemeClr val="tx1"/>
                </a:solidFill>
                <a:latin typeface="Abadi"/>
              </a:rPr>
              <a:t>Plotly</a:t>
            </a:r>
            <a:r>
              <a:rPr lang="en-US" sz="2200" dirty="0">
                <a:solidFill>
                  <a:schemeClr val="tx1"/>
                </a:solidFill>
                <a:latin typeface="Abadi"/>
              </a:rPr>
              <a:t> Dash</a:t>
            </a:r>
            <a:endParaRPr lang="en-US" sz="2000" dirty="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Abadi"/>
              </a:rPr>
              <a:t>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/>
                </a:solidFill>
                <a:latin typeface="Abadi" panose="020B0604020104020204" pitchFamily="34" charset="0"/>
              </a:rPr>
              <a:t>4 classifiers were compared to determine best fitted for the Predictive Analysis.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/>
                </a:solidFill>
                <a:latin typeface="Abadi" panose="020B0604020104020204" pitchFamily="34" charset="0"/>
              </a:rPr>
              <a:t>All 4 classifiers were built, trained and then tested on the available datasets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/>
                </a:solidFill>
                <a:latin typeface="Abadi" panose="020B0604020104020204" pitchFamily="34" charset="0"/>
              </a:rPr>
              <a:t>For each model type multiple parameters were evaluated to fine tune the model to the best results.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/>
                </a:solidFill>
                <a:latin typeface="Abadi" panose="020B0604020104020204" pitchFamily="34" charset="0"/>
              </a:rPr>
              <a:t>Goal was to </a:t>
            </a:r>
            <a:r>
              <a:rPr lang="en-US" sz="1600" dirty="0" err="1">
                <a:solidFill>
                  <a:schemeClr val="tx1"/>
                </a:solidFill>
                <a:latin typeface="Abadi" panose="020B0604020104020204" pitchFamily="34" charset="0"/>
              </a:rPr>
              <a:t>to</a:t>
            </a:r>
            <a:r>
              <a:rPr lang="en-US" sz="1600" dirty="0">
                <a:solidFill>
                  <a:schemeClr val="tx1"/>
                </a:solidFill>
                <a:latin typeface="Abadi" panose="020B0604020104020204" pitchFamily="34" charset="0"/>
              </a:rPr>
              <a:t> determine the model with highest prediction accuracy. 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endParaRPr lang="en-US" sz="2000" dirty="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2000" dirty="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tx1"/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57460"/>
            <a:ext cx="10515600" cy="481950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The data was collected using various methods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Data collection was done using get request to the SpaceX API.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Next, we decoded the response content as a </a:t>
            </a:r>
            <a:r>
              <a:rPr lang="en-US" sz="1800" b="0" i="0" dirty="0" err="1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Json</a:t>
            </a:r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 using .</a:t>
            </a:r>
            <a:r>
              <a:rPr lang="en-US" sz="1800" b="0" i="0" dirty="0" err="1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json</a:t>
            </a:r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() function call and turn it</a:t>
            </a:r>
            <a:b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</a:br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into a pandas </a:t>
            </a:r>
            <a:r>
              <a:rPr lang="en-US" sz="1800" b="0" i="0" dirty="0" err="1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dataframe</a:t>
            </a:r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 using .</a:t>
            </a:r>
            <a:r>
              <a:rPr lang="en-US" sz="1800" b="0" i="0" dirty="0" err="1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json_normalize</a:t>
            </a:r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().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We then cleaned the data, checked for missing values and fill in missing values where</a:t>
            </a:r>
            <a:b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</a:br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necessary.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In addition, we performed web scraping from Wikipedia for Falcon 9 launch records with</a:t>
            </a:r>
            <a:b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</a:br>
            <a:r>
              <a:rPr lang="en-US" sz="1800" b="0" i="0" dirty="0" err="1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BeautifulSoup</a:t>
            </a:r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The objective was to extract the launch records as HTML table, parse the table and</a:t>
            </a:r>
            <a:b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</a:br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convert it to a pandas </a:t>
            </a:r>
            <a:r>
              <a:rPr lang="en-US" sz="1800" b="0" i="0" dirty="0" err="1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dataframe</a:t>
            </a:r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 for future analysis.</a:t>
            </a:r>
            <a:r>
              <a:rPr lang="en-US" sz="1600" dirty="0"/>
              <a:t> </a:t>
            </a:r>
            <a:br>
              <a:rPr lang="en-US" sz="1600" dirty="0"/>
            </a:br>
            <a:endParaRPr lang="en-US" sz="32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52400" y="1800225"/>
            <a:ext cx="5943600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API was used to collect data.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cleaned, normalized, and some basic wrangling was performed. </a:t>
            </a:r>
          </a:p>
          <a:p>
            <a:r>
              <a:rPr lang="en-US" dirty="0"/>
              <a:t>The link to the </a:t>
            </a:r>
            <a:r>
              <a:rPr lang="en-US" dirty="0" err="1"/>
              <a:t>jupyter</a:t>
            </a:r>
            <a:r>
              <a:rPr lang="en-US" dirty="0"/>
              <a:t> notebook with API </a:t>
            </a:r>
            <a:r>
              <a:rPr lang="en-US" dirty="0">
                <a:hlinkClick r:id="rId3"/>
              </a:rPr>
              <a:t>https://github.com/ArthurParuzel/SpaceXDataScience/blob/main/1.%20Data%20Collection%20API%20Web%20Scraping/jupyter-labs-spacex-data-collection-api.ipynb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0"/>
            <a:ext cx="4245049" cy="1291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D3C189-A4D7-4DC2-8331-CEC443BB9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8854"/>
            <a:ext cx="5943600" cy="32188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671632-FE2B-4A1E-855B-458A29BF5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3237668"/>
            <a:ext cx="5943600" cy="363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30560" y="1327899"/>
            <a:ext cx="6117840" cy="543112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was web scrapped from Wikipedia website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library.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HTML table was parsed and converted into data frame for further analysis.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The link to the Jupiter notebook with Web Scraping </a:t>
            </a:r>
            <a:r>
              <a:rPr lang="en-US" sz="2400" dirty="0">
                <a:hlinkClick r:id="rId3"/>
              </a:rPr>
              <a:t>https://github.com/ArthurParuzel/SpaceXDataScience/blob/main/1.%20Data%20Collection%20API%20Web%20Scraping/jupyter-labs-webscraping.ipynb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2" y="0"/>
            <a:ext cx="4111502" cy="1240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75E3E8-5F78-49FE-90A0-6189690F2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0"/>
            <a:ext cx="5943600" cy="450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722245-C60A-4364-A437-32369BC79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450850"/>
            <a:ext cx="5943600" cy="822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213642-4722-4AC8-986B-4C23789299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400" y="1273175"/>
            <a:ext cx="5943600" cy="20440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60C5BB-B6BA-4FC6-B3D6-A89D2CE1E2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0" y="3305456"/>
            <a:ext cx="5943600" cy="1231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6416B6-CA38-4715-AD90-3DB57E7D15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4495931"/>
            <a:ext cx="5943600" cy="236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f80a141d-92ca-4d3d-9308-f7e7b1d44ce8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2006/metadata/properties"/>
    <ds:schemaRef ds:uri="155be751-a274-42e8-93fb-f39d3b9bccc8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549</TotalTime>
  <Words>2697</Words>
  <Application>Microsoft Office PowerPoint</Application>
  <PresentationFormat>Widescreen</PresentationFormat>
  <Paragraphs>293</Paragraphs>
  <Slides>56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Abadi</vt:lpstr>
      <vt:lpstr>-apple-system</vt:lpstr>
      <vt:lpstr>Arial</vt:lpstr>
      <vt:lpstr>Calibri</vt:lpstr>
      <vt:lpstr>Calibri Light</vt:lpstr>
      <vt:lpstr>Congenial Black</vt:lpstr>
      <vt:lpstr>Consolas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Launch site distance to critical infrastructure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Predictive Model Fine Tunning – Logistic Regression </vt:lpstr>
      <vt:lpstr>Predictive Model Fine Tunning – SVM</vt:lpstr>
      <vt:lpstr>Predictive Model Fine Tunning – Decision Tree</vt:lpstr>
      <vt:lpstr>Predictive Model Fine Tunning – K Nearest Neighbours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Arthur Paruzel</cp:lastModifiedBy>
  <cp:revision>386</cp:revision>
  <dcterms:created xsi:type="dcterms:W3CDTF">2021-04-29T18:58:34Z</dcterms:created>
  <dcterms:modified xsi:type="dcterms:W3CDTF">2022-11-02T23:40:27Z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